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19F167-D2F0-4736-B4FE-3464DDD4D659}">
  <a:tblStyle styleId="{6019F167-D2F0-4736-B4FE-3464DDD4D65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f005087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11f005087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bafe52e06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bafe52e06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Лида. “Тренер-тактик”, группа начальной подготовки.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Нет понимания построения учебно-тренировочного процесса: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Задание не соответствует возрасту занимающихся;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Уровень технической подготовленности занимающихся не позволяет выполнить задание;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Спортсмены-учащиеся не понимают, что от них требует тренер-преподаватель.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afe52e06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bafe52e06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Лида. Центр площадки. группа начальной подготовки 2-3 гг. обучения (2014 - 2015). Планирование УТЗ и подбор упражнений должен быть направлен на обучение и совершенствование навыков техники и развитие физических качеств с учетом возрастных особенностей занимающихся.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1) Большой простой в группе;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2) Время работы и отдыха не взаимосвязаны;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3) Количество человек в группе следует скорректировать.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afe52e06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afe52e06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Молодечно. Тренеру-преподавателю нужен помощник!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cec73e3a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cec73e3a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Молодечно. Тренеры-преподаватели пассивны: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1) Разговоры по телефону;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2) Нет контроля учебно-тренировочного процесса;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3) Нет коррекции и исправления ошибок.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afe52e06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bafe52e06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Группа УТГ-2; БЕГ ПО ЛЬДУ - 18 минут! Заключительная часть, всё согласно план конспекту!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bafe52e06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bafe52e06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Справа - мини-игры с заданием; 2. Слева - все на все 2 шайбами.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afe52e06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bafe52e06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 1) Справа - станции, много инвентаря, разные задания, группы до 6 человек;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2) Слева - в потоке прыжки на льду, “паучёк” (проводить вне льда, на ОФП).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afe52e06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bafe52e06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Станции - справа, 4 тренера, </a:t>
            </a:r>
            <a:r>
              <a:rPr lang="ru">
                <a:solidFill>
                  <a:schemeClr val="dk1"/>
                </a:solidFill>
              </a:rPr>
              <a:t>много инвентаря, разное задание, группы до 6 человек</a:t>
            </a:r>
            <a:r>
              <a:rPr lang="ru"/>
              <a:t>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Слева в потоке, локти, колени и т.д.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cec73e3a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6cec73e3a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cec73e3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6cec73e3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6bfa71b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76bfa71b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6cec73e3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6cec73e3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6cec73e3a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6cec73e3a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cec73e3a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6cec73e3a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b4e18d19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b4e18d19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9e0331a4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b9e0331a4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b9e0331a4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b9e0331a4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6cec73e3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6cec73e3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bafe52e06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bafe52e06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b9e0331a4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b9e0331a4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6cec73e3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6cec73e3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c9cab4a61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c9cab4a61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b4e18d19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5b4e18d1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b9e0331a4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b9e0331a4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bc9cab4a61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bc9cab4a61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b9e0331a4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b9e0331a4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fe88c1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fe88c1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5b4e18d19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5b4e18d19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b9e0331a4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b9e0331a4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b9e0331a4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b9e0331a4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b9e0331a4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b9e0331a4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d654709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d654709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c3c252f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c3c252f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bc9cab4a6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bc9cab4a6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cec73e3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cec73e3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cec73e3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cec73e3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Тренеры-буллитёры!  Тренеры-преподаватели не контролируют тренировочный процесс! Идёт учебно-тренировочное занятие ( далее - УТЗ), задачей которого является техническая подготовка, направленная на совершенствование техники катания.  На протяжении 23 мин. два тренера выполняют - буллиты и НИ РАЗУ НЕ ОБРАТИЛИ ВНИМАНИЕ НА ЗАНИМАЮЩИХСЯ (не показали, как правильно выполнять; не корректировали и не исправляли допущенные ошибки при выполнении),  далее игра “все на все”; подготовительная и заключительная часть отсутствует!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cec73e3a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6cec73e3a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</a:t>
            </a:r>
            <a:r>
              <a:rPr lang="ru">
                <a:solidFill>
                  <a:schemeClr val="dk1"/>
                </a:solidFill>
              </a:rPr>
              <a:t>Непозволительно так проводить занятие!</a:t>
            </a:r>
            <a:r>
              <a:rPr lang="ru"/>
              <a:t> Тренер-преподаватель решил прилечь во время УТЗ - “А Я НА ВОРОТАХ ВСЁ ЛЕЖУ, ВСЁ ЛЕЖУ И НА ТРЕНИРОВОЧНЫЙ ПРОЦЕСС ГЛЯЖУ!”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cec73e3a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cec73e3a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</a:t>
            </a:r>
            <a:r>
              <a:rPr lang="ru">
                <a:solidFill>
                  <a:schemeClr val="dk1"/>
                </a:solidFill>
              </a:rPr>
              <a:t>Непозволительно так проводить занятие!</a:t>
            </a:r>
            <a:r>
              <a:rPr lang="ru"/>
              <a:t> Тренер-преподаватель “устал” и проводит УТЗ сидя на ящике!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cec73e3a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cec73e3a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Подготовительная часть УТЗ - условная (для галочки?!). Тренеры-преподаватели не контролируют учебно-тренировочный процесс (играют с шайбой, отрабатывают свои навыки ведения контроля шайбы и броски по воротам).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5025" y="1725"/>
            <a:ext cx="9104519" cy="5143453"/>
            <a:chOff x="1" y="1"/>
            <a:chExt cx="9130999" cy="6837880"/>
          </a:xfrm>
        </p:grpSpPr>
        <p:sp>
          <p:nvSpPr>
            <p:cNvPr id="51" name="Google Shape;51;p12"/>
            <p:cNvSpPr/>
            <p:nvPr/>
          </p:nvSpPr>
          <p:spPr>
            <a:xfrm>
              <a:off x="1" y="1"/>
              <a:ext cx="9120600" cy="6783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1282" y="41302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й">
  <p:cSld name="BLANK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pBF30AyHMBQ" TargetMode="External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eABxo1U3ei8" TargetMode="External"/><Relationship Id="rId5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MfGqo2gTQ_U" TargetMode="External"/><Relationship Id="rId5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H0ubTst716Q" TargetMode="External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qnqxAWcYN4A" TargetMode="External"/><Relationship Id="rId5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1kgXaskyqzg" TargetMode="External"/><Relationship Id="rId5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uIkBsu2qTS0" TargetMode="External"/><Relationship Id="rId5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sCIMA2vA2ro" TargetMode="External"/><Relationship Id="rId5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XPhhLlGgNDM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olRgVWUvHJA" TargetMode="External"/><Relationship Id="rId4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Nn24m0otnvE" TargetMode="External"/><Relationship Id="rId4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TVpPfBXv2m8" TargetMode="External"/><Relationship Id="rId4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GfNQEgHw46Q" TargetMode="External"/><Relationship Id="rId4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lCg05qutg_c" TargetMode="External"/><Relationship Id="rId4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7L57rGAtmkA" TargetMode="External"/><Relationship Id="rId4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v=whoXIT54HTo" TargetMode="External"/><Relationship Id="rId4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youtube.com/watch?v=ougs3Adxwi4" TargetMode="External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youtube.com/watch?v=a3_iNsa6tuo" TargetMode="External"/><Relationship Id="rId4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_2p7WJkrCTc" TargetMode="External"/><Relationship Id="rId4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rI21hB54Uis" TargetMode="External"/><Relationship Id="rId4" Type="http://schemas.openxmlformats.org/officeDocument/2006/relationships/image" Target="../media/image2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youtube.com/watch?v=HwrRyHl-cXI" TargetMode="External"/><Relationship Id="rId4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QE9ndWxic0w" TargetMode="External"/><Relationship Id="rId4" Type="http://schemas.openxmlformats.org/officeDocument/2006/relationships/image" Target="../media/image3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youtube.com/watch?v=FOZUotMK4J8" TargetMode="External"/><Relationship Id="rId4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ch08Uo09EJ0" TargetMode="External"/><Relationship Id="rId4" Type="http://schemas.openxmlformats.org/officeDocument/2006/relationships/image" Target="../media/image3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JTeXYiIAcWU" TargetMode="External"/><Relationship Id="rId4" Type="http://schemas.openxmlformats.org/officeDocument/2006/relationships/image" Target="../media/image3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KJgpAAcGiQQ" TargetMode="External"/><Relationship Id="rId4" Type="http://schemas.openxmlformats.org/officeDocument/2006/relationships/image" Target="../media/image3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miro.com/app/board/uXjVOOHpFvE=/?share_link_id=132030093993" TargetMode="External"/><Relationship Id="rId4" Type="http://schemas.openxmlformats.org/officeDocument/2006/relationships/hyperlink" Target="https://docs.google.com/forms/d/e/1FAIpQLSe8El5AoMtrnkDcrCLgg4dNS_FiSB7-v97HMTBx3sPMpndZTQ/viewform?usp=sf_link" TargetMode="External"/><Relationship Id="rId5" Type="http://schemas.openxmlformats.org/officeDocument/2006/relationships/hyperlink" Target="https://docs.google.com/spreadsheets/d/1v8-t2vyGBl-5E57I2k3p-PIH0vjCJxMt88z6eK0oYmY/edit?usp=sharing" TargetMode="External"/><Relationship Id="rId6" Type="http://schemas.openxmlformats.org/officeDocument/2006/relationships/hyperlink" Target="https://docs.google.com/spreadsheets/d/1vXwzRgAcvgbYUsjpBgt7INrrtB8fIJIhsVSmAlFevLg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8LK7GjCWWpo" TargetMode="External"/><Relationship Id="rId4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S_Hpi89yvPI" TargetMode="External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ZX4RzS-QSfk" TargetMode="External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AEVEXv59PgE" TargetMode="External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kghlAEb5BR0" TargetMode="External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1165125" y="4555481"/>
            <a:ext cx="6898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ru" sz="17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«ФЕДЕРАЦИЯ ХОККЕЯ РЕСПУБЛИКИ БЕЛАРУСЬ»</a:t>
            </a:r>
            <a:endParaRPr sz="10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77000" y="3866944"/>
            <a:ext cx="83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Автор: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Кочнев А.А. Толстик П.В. Царик А.С.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149800" y="650000"/>
            <a:ext cx="45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ВИДЕОМОНИТОРИНГ 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(декабрь 2022)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 title="Лида; Тренер тактик, группа НП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0824" cy="48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 title="Лид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4150" cy="48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 title="Молодечно; тренеру нужен помощни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8650" cy="4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пассивны; разговоры по телефону, нет контроля." id="143" name="Google Shape;143;p27" title="Молодечно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00275" cy="48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уппа УТГ 2; БЕГ ПО ЛЬДУ 18 минут! Заключительная часть" id="149" name="Google Shape;149;p28" title="Пинс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333524" cy="47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права мини игры с заданием, слева все на все 2 шайбами" id="155" name="Google Shape;155;p29" title="Пинс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79300" cy="49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 title="Пинск; справа станции, много инвентаря, разное задание, группы до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00" y="43000"/>
            <a:ext cx="6668776" cy="50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 title="Пинск; Станции справа, 4 тренера; Слева в потоке, локти, колен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50" y="49300"/>
            <a:ext cx="6696050" cy="50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/>
        </p:nvSpPr>
        <p:spPr>
          <a:xfrm>
            <a:off x="311425" y="1688225"/>
            <a:ext cx="847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АНАЛИЗ-УЧЕБНО-ТРЕНИРОВОЧНОГО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Толстик П.В.</a:t>
            </a:r>
            <a:endParaRPr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/>
        </p:nvSpPr>
        <p:spPr>
          <a:xfrm>
            <a:off x="6361475" y="1527425"/>
            <a:ext cx="2664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 станций;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 инве</a:t>
            </a:r>
            <a:r>
              <a:rPr lang="ru"/>
              <a:t>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+Малое количество детей на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+Постоянная занятость.</a:t>
            </a:r>
            <a:endParaRPr/>
          </a:p>
        </p:txBody>
      </p:sp>
      <p:pic>
        <p:nvPicPr>
          <p:cNvPr id="178" name="Google Shape;178;p33" title="1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825" y="173550"/>
            <a:ext cx="6063600" cy="45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>
            <a:off x="0" y="204638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6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{6019F167-D2F0-4736-B4FE-3464DDD4D659}</a:tableStyleId>
              </a:tblPr>
              <a:tblGrid>
                <a:gridCol w="1076775"/>
                <a:gridCol w="1076775"/>
                <a:gridCol w="1076775"/>
                <a:gridCol w="1076775"/>
                <a:gridCol w="1076775"/>
                <a:gridCol w="1076775"/>
                <a:gridCol w="1076775"/>
                <a:gridCol w="1076775"/>
              </a:tblGrid>
              <a:tr h="26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Средний балл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579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Школа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полевых игроков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полевых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Декабрь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Октябрь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Просмотренные тренировки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Динамо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0.71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Юность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2,5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Гродно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Витебск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Барановичи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Могилев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Солигорск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Новополоцк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Кобрин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Брест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0.28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Жлобин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0.41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Гомель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Молодечно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Орша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Бобруйск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Пинск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Лида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Береза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/>
        </p:nvSpPr>
        <p:spPr>
          <a:xfrm>
            <a:off x="6411725" y="1312500"/>
            <a:ext cx="2646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Нет упражнений на возврате;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 в технических элементах;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-Перебор станций.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5" name="Google Shape;185;p34" title="2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75" y="172850"/>
            <a:ext cx="6213950" cy="46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/>
        </p:nvSpPr>
        <p:spPr>
          <a:xfrm>
            <a:off x="6278175" y="1041750"/>
            <a:ext cx="2778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+Необходимый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+Достаточное количество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Работа тренеров в основном голосом (рассказ);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наглядной (показ) информации.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1" name="Google Shape;191;p35" title="3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4238"/>
            <a:ext cx="6206700" cy="46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/>
        </p:nvSpPr>
        <p:spPr>
          <a:xfrm>
            <a:off x="6487175" y="872425"/>
            <a:ext cx="2535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</a:t>
            </a:r>
            <a:r>
              <a:rPr lang="ru"/>
              <a:t>ие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+Разделение групп по подготовленности;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 у детей;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Один тренер;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-Низкий коэффициент полезности из-за нехватки тренеров</a:t>
            </a:r>
            <a:r>
              <a:rPr lang="ru"/>
              <a:t>.</a:t>
            </a:r>
            <a:endParaRPr/>
          </a:p>
        </p:txBody>
      </p:sp>
      <p:pic>
        <p:nvPicPr>
          <p:cNvPr id="197" name="Google Shape;197;p36" title="4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100" y="166550"/>
            <a:ext cx="6334775" cy="47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/>
        </p:nvSpPr>
        <p:spPr>
          <a:xfrm flipH="1" rot="373">
            <a:off x="6382200" y="730760"/>
            <a:ext cx="2761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</a:t>
            </a:r>
            <a:r>
              <a:rPr lang="ru"/>
              <a:t>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Малая активность тренеров;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-Режим паузы и работы.</a:t>
            </a:r>
            <a:endParaRPr/>
          </a:p>
        </p:txBody>
      </p:sp>
      <p:pic>
        <p:nvPicPr>
          <p:cNvPr id="203" name="Google Shape;203;p37" title="5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185425" cy="46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/>
        </p:nvSpPr>
        <p:spPr>
          <a:xfrm flipH="1" rot="378">
            <a:off x="6417600" y="730756"/>
            <a:ext cx="2726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r>
              <a:rPr lang="ru"/>
              <a:t>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-Нет упражнений на возврате;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наглядных (показ) индивидуальных исправлений.</a:t>
            </a:r>
            <a:endParaRPr/>
          </a:p>
        </p:txBody>
      </p:sp>
      <p:pic>
        <p:nvPicPr>
          <p:cNvPr id="209" name="Google Shape;209;p38" title="6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233176" cy="46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/>
        </p:nvSpPr>
        <p:spPr>
          <a:xfrm flipH="1" rot="371">
            <a:off x="6365400" y="730764"/>
            <a:ext cx="2778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r>
              <a:rPr lang="ru"/>
              <a:t>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-Не все тренеры активны.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-Наглядный показ отсутствует.</a:t>
            </a:r>
            <a:endParaRPr/>
          </a:p>
        </p:txBody>
      </p:sp>
      <p:pic>
        <p:nvPicPr>
          <p:cNvPr id="215" name="Google Shape;215;p39" title="7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213076" cy="46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/>
        </p:nvSpPr>
        <p:spPr>
          <a:xfrm>
            <a:off x="311425" y="2171550"/>
            <a:ext cx="844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Кочнев</a:t>
            </a:r>
            <a:r>
              <a:rPr lang="ru" sz="2600"/>
              <a:t> А.А.</a:t>
            </a:r>
            <a:endParaRPr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/>
        </p:nvSpPr>
        <p:spPr>
          <a:xfrm>
            <a:off x="177950" y="461600"/>
            <a:ext cx="87741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/>
              <a:t>Основные ошибки учебно-тренировочного процесса: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плана на месяц;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низкая активность тренеров-преподавателей;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малое количество повторений;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контроля интенсивности выполнения упражнений;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 игр и соревнований.</a:t>
            </a:r>
            <a:endParaRPr sz="2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 title="Плохой подход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150" y="227000"/>
            <a:ext cx="6326000" cy="47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2"/>
          <p:cNvSpPr txBox="1"/>
          <p:nvPr/>
        </p:nvSpPr>
        <p:spPr>
          <a:xfrm>
            <a:off x="6831100" y="268950"/>
            <a:ext cx="2218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-упражнения далеки от игры;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-сомнительная польза перетаскивания колес детьми 2012 года рождения.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3" title="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67325" cy="492549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3"/>
          <p:cNvSpPr txBox="1"/>
          <p:nvPr/>
        </p:nvSpPr>
        <p:spPr>
          <a:xfrm>
            <a:off x="6800850" y="152400"/>
            <a:ext cx="216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упражнения с использованием инвентаря.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-тренер стоит на месте;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-работа\отдых 1 к 7.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75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3151" y="152400"/>
            <a:ext cx="397223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4" title="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5" y="51975"/>
            <a:ext cx="6690625" cy="501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 txBox="1"/>
          <p:nvPr/>
        </p:nvSpPr>
        <p:spPr>
          <a:xfrm>
            <a:off x="6800850" y="183225"/>
            <a:ext cx="2037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упражнения с использованием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+спортсмен выполняет несколько связанных между собой заданий;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+короткое время работы.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-можно увеличить моторную плотность и соответственно пользу упражнений.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5" title="Брест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10925" cy="48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5"/>
          <p:cNvSpPr txBox="1"/>
          <p:nvPr/>
        </p:nvSpPr>
        <p:spPr>
          <a:xfrm>
            <a:off x="6800850" y="183225"/>
            <a:ext cx="20373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Слева: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дисциплины;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обратной связи и исправлений;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разделения на группы;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возможности индивидуальных исправлений.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Справа: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+есть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+есть индивидуальные исправления;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6" title="Брест пример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550"/>
            <a:ext cx="6710875" cy="50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6"/>
          <p:cNvSpPr txBox="1"/>
          <p:nvPr/>
        </p:nvSpPr>
        <p:spPr>
          <a:xfrm>
            <a:off x="6741925" y="1768275"/>
            <a:ext cx="2314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станции;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индивидуальные исправления;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7" title="Брест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79625" cy="49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7"/>
          <p:cNvSpPr txBox="1"/>
          <p:nvPr/>
        </p:nvSpPr>
        <p:spPr>
          <a:xfrm>
            <a:off x="6774650" y="1988713"/>
            <a:ext cx="230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станции;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+индивидуальные исправления;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8" title="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606050" cy="4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8"/>
          <p:cNvSpPr txBox="1"/>
          <p:nvPr/>
        </p:nvSpPr>
        <p:spPr>
          <a:xfrm>
            <a:off x="6823800" y="1707200"/>
            <a:ext cx="1881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+активность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+разная направленность работы;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+задания соответствуют уровню занимающихся.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 title="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750" y="152400"/>
            <a:ext cx="6542626" cy="49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9"/>
          <p:cNvSpPr txBox="1"/>
          <p:nvPr/>
        </p:nvSpPr>
        <p:spPr>
          <a:xfrm>
            <a:off x="6795800" y="1856825"/>
            <a:ext cx="1881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+разная направленность работы;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+задания соответствуют уровню занимающихся.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0" title="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25" y="0"/>
            <a:ext cx="6791050" cy="50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1" title="Гомел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0" y="0"/>
            <a:ext cx="6785750" cy="50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2" title="Лунинец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0" y="50863"/>
            <a:ext cx="6722350" cy="50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/>
        </p:nvSpPr>
        <p:spPr>
          <a:xfrm>
            <a:off x="147363" y="38600"/>
            <a:ext cx="82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3"/>
          <p:cNvSpPr txBox="1"/>
          <p:nvPr/>
        </p:nvSpPr>
        <p:spPr>
          <a:xfrm>
            <a:off x="339100" y="785625"/>
            <a:ext cx="66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Дорожная карта обучения техническим элементам</a:t>
            </a:r>
            <a:endParaRPr/>
          </a:p>
        </p:txBody>
      </p:sp>
      <p:sp>
        <p:nvSpPr>
          <p:cNvPr id="295" name="Google Shape;295;p53"/>
          <p:cNvSpPr txBox="1"/>
          <p:nvPr/>
        </p:nvSpPr>
        <p:spPr>
          <a:xfrm>
            <a:off x="150200" y="120100"/>
            <a:ext cx="79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Полезные ссылки:</a:t>
            </a:r>
            <a:endParaRPr b="1"/>
          </a:p>
        </p:txBody>
      </p:sp>
      <p:sp>
        <p:nvSpPr>
          <p:cNvPr id="296" name="Google Shape;296;p53"/>
          <p:cNvSpPr txBox="1"/>
          <p:nvPr/>
        </p:nvSpPr>
        <p:spPr>
          <a:xfrm>
            <a:off x="373375" y="1321088"/>
            <a:ext cx="39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Форма для дневника спортсмена</a:t>
            </a:r>
            <a:endParaRPr/>
          </a:p>
        </p:txBody>
      </p:sp>
      <p:sp>
        <p:nvSpPr>
          <p:cNvPr id="297" name="Google Shape;297;p53"/>
          <p:cNvSpPr txBox="1"/>
          <p:nvPr/>
        </p:nvSpPr>
        <p:spPr>
          <a:xfrm>
            <a:off x="445725" y="1910250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ГНП-2</a:t>
            </a:r>
            <a:endParaRPr/>
          </a:p>
        </p:txBody>
      </p:sp>
      <p:sp>
        <p:nvSpPr>
          <p:cNvPr id="298" name="Google Shape;298;p53"/>
          <p:cNvSpPr txBox="1"/>
          <p:nvPr/>
        </p:nvSpPr>
        <p:spPr>
          <a:xfrm>
            <a:off x="445725" y="2456625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ГНП-3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 title="Динамо стоят тренеры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69200" cy="4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8072"/>
            <a:ext cx="9143998" cy="517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4"/>
          <p:cNvSpPr txBox="1"/>
          <p:nvPr/>
        </p:nvSpPr>
        <p:spPr>
          <a:xfrm>
            <a:off x="704850" y="2626623"/>
            <a:ext cx="7734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1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311425" y="1623625"/>
            <a:ext cx="846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(</a:t>
            </a:r>
            <a:r>
              <a:rPr lang="ru" sz="3000"/>
              <a:t>Царик А.С.)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буллитёры! идёт техническая подготовка направленная на обучение и совершенствование техники катания и на протяжении 23 мин., далее игра все на все; подготовительная и заключительная часть отсутствует, исправлен!" id="101" name="Google Shape;101;p20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750" y="108800"/>
            <a:ext cx="6291500" cy="47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 решил прилечь; А Я НА ВОРОТАХ ВСЁ ЛЕЖУ, ВСЁ ЛЕЖУ" id="107" name="Google Shape;107;p21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325" y="152400"/>
            <a:ext cx="6422375" cy="48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 title="Берёза; Тренер устал проведение УТЗ сидя на ящике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446476" cy="48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не контролируют тренировочный процесс играют с шайбой" id="119" name="Google Shape;119;p23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0076" cy="48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